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4" r:id="rId6"/>
    <p:sldMasterId id="2147483756" r:id="rId7"/>
    <p:sldMasterId id="2147483792" r:id="rId8"/>
    <p:sldMasterId id="2147483816" r:id="rId9"/>
    <p:sldMasterId id="2147483828" r:id="rId10"/>
  </p:sldMasterIdLst>
  <p:notesMasterIdLst>
    <p:notesMasterId r:id="rId28"/>
  </p:notesMasterIdLst>
  <p:handoutMasterIdLst>
    <p:handoutMasterId r:id="rId29"/>
  </p:handoutMasterIdLst>
  <p:sldIdLst>
    <p:sldId id="280" r:id="rId11"/>
    <p:sldId id="281" r:id="rId12"/>
    <p:sldId id="311" r:id="rId13"/>
    <p:sldId id="617" r:id="rId14"/>
    <p:sldId id="310" r:id="rId15"/>
    <p:sldId id="618" r:id="rId16"/>
    <p:sldId id="619" r:id="rId17"/>
    <p:sldId id="623" r:id="rId18"/>
    <p:sldId id="283" r:id="rId19"/>
    <p:sldId id="282" r:id="rId20"/>
    <p:sldId id="284" r:id="rId21"/>
    <p:sldId id="290" r:id="rId22"/>
    <p:sldId id="298" r:id="rId23"/>
    <p:sldId id="616" r:id="rId24"/>
    <p:sldId id="288" r:id="rId25"/>
    <p:sldId id="295" r:id="rId26"/>
    <p:sldId id="62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ser, Karen D." initials="FKD" lastIdx="10" clrIdx="0"/>
  <p:cmAuthor id="1" name="Hopkins, Betsy" initials="HB" lastIdx="0" clrIdx="1"/>
  <p:cmAuthor id="2" name="Stone-Sterling, Libby" initials="LS" lastIdx="2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9563" autoAdjust="0"/>
  </p:normalViewPr>
  <p:slideViewPr>
    <p:cSldViewPr>
      <p:cViewPr varScale="1">
        <p:scale>
          <a:sx n="89" d="100"/>
          <a:sy n="89" d="100"/>
        </p:scale>
        <p:origin x="181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69" d="100"/>
          <a:sy n="69" d="100"/>
        </p:scale>
        <p:origin x="16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6CAE59-9192-41D8-B58E-6E7048F7BA9D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5B810C-0310-4F50-98E7-34B68466DD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1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ECB52F-82D5-4F00-BD63-BAD209638252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272A22-61CA-4475-804E-556E7AED4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6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7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711D-5E5F-40F3-8A47-BADEE79525E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00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21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3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35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2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7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7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7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4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7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2A22-61CA-4475-804E-556E7AED47D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80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711D-5E5F-40F3-8A47-BADEE79525E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4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C353FDE-CAA3-40CA-AFF1-BD73B3588A34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1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5B49-971C-4968-B984-5F8220EC7E9A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527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BD488EB-EF04-46B4-BC4C-49AC0F5B18B3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7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5A7B-20F7-441B-BAC3-5A6EDB1E8330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510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A93B-4417-4A01-9441-419F6198D7DD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463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095B-5FCA-4CD7-A1D9-3B591B457ADC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578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0ED3-EB3B-4AED-ABAB-8AF7F63CC8EF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97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7E2C-E610-4D30-AA4C-2FAF1A8EFB1A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16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0CAE-BB18-45B5-8F9D-4EC39DB394E0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05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25179FF-64B0-4D5D-9C73-F4D007224A07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422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AF6411E-CB21-4521-AE3E-FA55A7D4419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554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E1B-6739-43D6-BA91-9A1A6B8E5E34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7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1F47-575E-43A7-9019-D67DB171A5CF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64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0B2-C4C1-4FC6-8B5E-33A2DEC313C7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2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D8FA68E-68D6-4A1A-A74D-424797B02D25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8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A4D1-C319-40C7-A94E-E1E51D17D89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6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DB83-AB01-4FF6-A27F-C0A51939A4A0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5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033A-D445-479E-8EE6-0F5C24849F91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BB9D-FC5B-459B-A774-3BC8673716F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87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4EB-D569-4D18-A09B-A30DE2959212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0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5B46-D34C-4F41-83D9-B0EFF9DBDF5E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72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CBD9018-0E59-4FEB-BCAC-136EB96CA5C9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4416-E095-4C0F-BF3F-33E9F522522C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4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286419E-2B8F-41C4-B0CA-06938279AA50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5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882F-FF06-4401-83B6-702CA299B09B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E70E-FE59-4D8D-B08C-CB35E9AB181A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1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490DA9-581C-487D-8B5B-DFDBABAD7B6F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60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0CE5-DB08-49C7-8413-28F55C858F4C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98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3C2-D596-4F1B-858B-EF1F97282A9C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49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73F3-616D-4457-80F8-0592D67CB1D5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9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993-FEC3-4504-BC42-E4EC919142F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2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3600-62D9-458E-9C7E-30A9619B3D56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66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0E00-CA31-43FB-A439-FAF608D82CE3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2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ABF1-F332-4C96-BDBF-E91561D0B93C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97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B482AF5-A286-471F-9134-174845A4E377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46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6E9A0A9-AC2D-42F9-BEA0-CB694E293CC1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63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5F4E-06E5-442C-8986-B2380C13880F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07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1FEF-0D65-4E7F-91C6-B61D8D9729E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19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CC4BC72-A4DA-4BBC-BF25-C16A5583D0D6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04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483-8122-4D24-A470-C747FDB59466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66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08D6-A1BE-4742-9C08-A1E189E735F6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60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FC92-891D-4F1C-B990-01EB701506F9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3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CE1D-B3F7-4376-A2FB-55D1A3C7B1D2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7B9-D947-4688-836B-1037D065AED5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0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3267-7C62-4734-9D17-74A46E3DC0EA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09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191-EF53-423D-9406-4DE0A1240245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94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E1F4FB-383C-4824-9B28-B9033F567FFB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97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B61C17-E188-41BE-B54F-B6ECADCB4424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09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4DEF-1C74-4437-BDF1-3A5AD05AC454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5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56D8-DD78-4D82-B4EE-52562C88F10C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29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61DAF0A-A981-4270-BAB4-D1BA8DC4E072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14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D4E6-A444-4A41-9DB1-614B1E8F31D4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24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24B-46BB-46C4-BC10-525B58988185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4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107B-0E18-4CE8-AD61-A2943D3CE76D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2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69DC-A0D1-4507-A3D7-DAF901356727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A05A-0950-42A6-A4E9-15A6EFAF566A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7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60F2-84A1-4F5A-BA23-5DEEF3FF6B8E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79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0069-45DE-41A7-A3CA-ACAA9DA50267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59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734015E-87E0-44CA-B555-9359637A5CA1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0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D34CACB-3E73-40C6-B5F8-B004F1A8A66B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94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D6-5355-4599-94C6-403912C6077A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77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D95A-2097-474C-A7AA-D6176811B109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189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24CA646-EF07-4E0B-B33B-6DEC55118751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38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9B2F-1090-4A65-9D1B-65C56DEDB963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11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8B6E-B8F0-4475-A9AC-912242DA7293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054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E9FB-5324-4B36-BD3E-43E75FC8B20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4BBF-80BE-4748-A559-86E29AFF2ABB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9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3D3A-4F24-4E4F-9651-A7D4251782EB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11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BFF-4C48-470F-B3BD-96768B1F754D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107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5E7E-8A9E-4EC2-8503-936DE7FA3FB7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26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3168E4D-F884-4EE8-BA63-5277DE537931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41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7038C7F-D25E-4A72-9278-AEC72B07AD67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22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742D-9AFD-47AC-88AF-1FB330C3B30F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23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78F-D0E5-486E-B83A-C6844144BC8E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4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D48E093-614D-4EAC-9038-C14EFDF62229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772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09-F0B6-43B7-9B06-97E56779EA85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33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F683-0981-49BF-AD48-DFCBD245747D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2BD1-796C-47A3-9343-1599A279CE6F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38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3FC9-C5D8-46E7-A524-5FE9432469D4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85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FFE-4811-4C56-BF6D-598AA4AA65D9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8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8849-BA86-4B13-9972-77E09B6D1F2F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361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54B-32F7-424F-B96B-C1804AEF597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57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F096FE3-09C8-4C3E-9E50-8A4A8744C525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77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B04A3CC-5CAF-49F4-B33D-5FADF1950210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07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4DBA-E23B-4236-AA96-CDA939A298BE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52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8D4-DEFC-4096-8A07-7EEA1651EDF9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83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2FDA2F-67D8-42AF-9D1C-D799B6F96BE3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871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79A6-80E3-4AC8-B871-F12D72F418EE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E8B891-6E45-4E66-A40F-82FCA65C56C0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D89-6EF2-4A34-9970-707C91EBF139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694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7F01-0B35-4BE6-9C8C-834FBDB43CA3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790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B8DD-FDA5-48E1-873E-528E7E8E261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5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5E5E-8BC6-42EB-A6AB-F97A49281B10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681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67187-1223-4396-8618-9EF3C2DF2262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47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D657687-D27B-43A6-A227-2F430600ACE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330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1C971EE-615E-46E3-BB92-F8E4F0981BAD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22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4579-03A9-440C-B805-8AAC9A3B3BE2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067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C364-20D8-4B5C-ABAE-B7590A9BF386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331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EDA35F5-B396-42DE-B6C8-DD69D648E2A2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2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542A6B-DA61-458D-98E2-CEFF05B3B45A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013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A20-4D97-4A92-A138-14192309C6BC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00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17CF-8BC9-4B07-AFCF-52892731976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040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ADF-89C6-4F3F-A6CF-06D3F28472BC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68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2AC4-3411-48C6-82AA-583B4513E243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504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98CC-53CC-41C3-9C82-0191F5B5464F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196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180F-1A3D-45B1-9554-69C0C69FBE52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873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B658ABC-4F30-4935-A219-5AFFAA85DA13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306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001FF35-A6DC-4276-8140-EE9C827D29D4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951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7F7E-FA0B-4D5F-8CF7-8D112AC1DCE7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877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FE81-1691-480C-A8A1-7C42A8C1D30A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787829-5D0A-4F98-874D-138818A422B6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B5ABE5-7D2B-4CFC-8133-B725596FC709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3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F28F79-6C8E-43D8-B2A3-238C68AA1ADE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9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C0A6B3-0398-4845-9C90-DEC8B1457A49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230BE4-21BA-4FDF-B5A8-8D57493D7D97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997A8B-AD86-4D55-9367-F6417D785B3B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2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06E6FD-EE35-4F92-BC39-9A5F308E95D5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BA28D6-B396-41DC-B1AA-1F8439B19A02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3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DB0F1EF-A04D-4BE7-B056-70DF555DE3F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7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C46E1F-922D-4BA5-8325-05CDD66C1538}" type="datetime1">
              <a:rPr lang="en-US" smtClean="0">
                <a:solidFill>
                  <a:srgbClr val="465E9C"/>
                </a:solidFill>
              </a:rPr>
              <a:t>6/8/2015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9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Betsy.Hopkins@Maine.Gov" TargetMode="Externa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219200"/>
            <a:ext cx="5723468" cy="182879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b="1" dirty="0" smtClean="0"/>
              <a:t>Impacts of the Workforce Innovation and Opportunity Act (WIOA) on Individuals with Disabilities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5712179" cy="99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+mj-lt"/>
              </a:rPr>
              <a:t>Maine Department of Labor</a:t>
            </a:r>
          </a:p>
          <a:p>
            <a:r>
              <a:rPr lang="en-US" b="1" dirty="0" smtClean="0">
                <a:latin typeface="+mj-lt"/>
              </a:rPr>
              <a:t> Division of Vocational Rehabilitation (DVR)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1</a:t>
            </a:fld>
            <a:endParaRPr lang="en-US" dirty="0">
              <a:solidFill>
                <a:srgbClr val="465E9C"/>
              </a:solidFill>
            </a:endParaRPr>
          </a:p>
        </p:txBody>
      </p:sp>
      <p:pic>
        <p:nvPicPr>
          <p:cNvPr id="1026" name="Picture 2" descr="C:\Users\Libby.Stone-Sterling\Desktop\DVR forms\mdol_green B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25" y="3048000"/>
            <a:ext cx="1835750" cy="11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47" y="1987983"/>
            <a:ext cx="6172200" cy="36038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15</a:t>
            </a:r>
            <a:r>
              <a:rPr lang="en-US" dirty="0">
                <a:solidFill>
                  <a:schemeClr val="tx2"/>
                </a:solidFill>
              </a:rPr>
              <a:t>% of </a:t>
            </a:r>
            <a:r>
              <a:rPr lang="en-US" dirty="0" smtClean="0">
                <a:solidFill>
                  <a:schemeClr val="tx2"/>
                </a:solidFill>
              </a:rPr>
              <a:t>DVR  budget to be used on                      </a:t>
            </a:r>
            <a:r>
              <a:rPr lang="en-US" b="1" dirty="0" smtClean="0">
                <a:solidFill>
                  <a:schemeClr val="tx2"/>
                </a:solidFill>
              </a:rPr>
              <a:t>pre-employment </a:t>
            </a:r>
            <a:r>
              <a:rPr lang="en-US" dirty="0">
                <a:solidFill>
                  <a:schemeClr val="tx2"/>
                </a:solidFill>
              </a:rPr>
              <a:t>transition </a:t>
            </a:r>
            <a:r>
              <a:rPr lang="en-US" dirty="0" smtClean="0">
                <a:solidFill>
                  <a:schemeClr val="tx2"/>
                </a:solidFill>
              </a:rPr>
              <a:t>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ngage </a:t>
            </a:r>
            <a:r>
              <a:rPr lang="en-US" dirty="0">
                <a:solidFill>
                  <a:schemeClr val="tx2"/>
                </a:solidFill>
              </a:rPr>
              <a:t>students early and </a:t>
            </a:r>
            <a:r>
              <a:rPr lang="en-US" dirty="0" smtClean="0">
                <a:solidFill>
                  <a:schemeClr val="tx2"/>
                </a:solidFill>
              </a:rPr>
              <a:t>often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Supported Employment for Youth with Disabilities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10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781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Pre-employment transition services </a:t>
            </a:r>
            <a:r>
              <a:rPr lang="en-US" sz="2800" dirty="0" smtClean="0">
                <a:solidFill>
                  <a:schemeClr val="tx2"/>
                </a:solidFill>
              </a:rPr>
              <a:t>are defined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job </a:t>
            </a:r>
            <a:r>
              <a:rPr lang="en-US" sz="2800" dirty="0">
                <a:solidFill>
                  <a:schemeClr val="tx2"/>
                </a:solidFill>
              </a:rPr>
              <a:t>exploration counseling;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work-based learning </a:t>
            </a:r>
            <a:r>
              <a:rPr lang="en-US" sz="2800" dirty="0" smtClean="0">
                <a:solidFill>
                  <a:schemeClr val="tx2"/>
                </a:solidFill>
              </a:rPr>
              <a:t>experiences;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counseling </a:t>
            </a:r>
            <a:r>
              <a:rPr lang="en-US" sz="2800" dirty="0">
                <a:solidFill>
                  <a:schemeClr val="tx2"/>
                </a:solidFill>
              </a:rPr>
              <a:t>on </a:t>
            </a:r>
            <a:r>
              <a:rPr lang="en-US" sz="2800" dirty="0" smtClean="0">
                <a:solidFill>
                  <a:schemeClr val="tx2"/>
                </a:solidFill>
              </a:rPr>
              <a:t>comprehensive</a:t>
            </a:r>
          </a:p>
          <a:p>
            <a:pPr marL="365760" lvl="1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transition </a:t>
            </a:r>
            <a:r>
              <a:rPr lang="en-US" sz="2800" dirty="0">
                <a:solidFill>
                  <a:schemeClr val="tx2"/>
                </a:solidFill>
              </a:rPr>
              <a:t>or postsecondary </a:t>
            </a:r>
            <a:r>
              <a:rPr lang="en-US" sz="2800" dirty="0" smtClean="0">
                <a:solidFill>
                  <a:schemeClr val="tx2"/>
                </a:solidFill>
              </a:rPr>
              <a:t>education; 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workplace readiness </a:t>
            </a:r>
            <a:r>
              <a:rPr lang="en-US" sz="2800" dirty="0" smtClean="0">
                <a:solidFill>
                  <a:schemeClr val="tx2"/>
                </a:solidFill>
              </a:rPr>
              <a:t>training,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instruction </a:t>
            </a:r>
            <a:r>
              <a:rPr lang="en-US" sz="2800" dirty="0">
                <a:solidFill>
                  <a:schemeClr val="tx2"/>
                </a:solidFill>
              </a:rPr>
              <a:t>in </a:t>
            </a:r>
            <a:r>
              <a:rPr lang="en-US" sz="2800" dirty="0" smtClean="0">
                <a:solidFill>
                  <a:schemeClr val="tx2"/>
                </a:solidFill>
              </a:rPr>
              <a:t>self-advocacy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11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Coordination and Emphasis </a:t>
            </a:r>
            <a:r>
              <a:rPr lang="en-US" dirty="0"/>
              <a:t>on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196405" cy="335280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Improve services </a:t>
            </a:r>
            <a:r>
              <a:rPr lang="en-US" sz="2800" dirty="0">
                <a:solidFill>
                  <a:schemeClr val="tx2"/>
                </a:solidFill>
              </a:rPr>
              <a:t>to </a:t>
            </a:r>
            <a:r>
              <a:rPr lang="en-US" sz="2800" dirty="0" smtClean="0">
                <a:solidFill>
                  <a:schemeClr val="tx2"/>
                </a:solidFill>
              </a:rPr>
              <a:t>transition-age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Move students into plan sooner to help keep them engaged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Provide a consistent delivery model with a frequent and consistent message across the state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Continue and strengthen relationship with DOE through joint training and messaging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12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This Look Like?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392288"/>
          </a:xfrm>
        </p:spPr>
        <p:txBody>
          <a:bodyPr>
            <a:noAutofit/>
          </a:bodyPr>
          <a:lstStyle/>
          <a:p>
            <a:r>
              <a:rPr lang="en-US" sz="2400" dirty="0" smtClean="0"/>
              <a:t>Stays the Same</a:t>
            </a:r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392289"/>
          </a:xfrm>
        </p:spPr>
        <p:txBody>
          <a:bodyPr>
            <a:noAutofit/>
          </a:bodyPr>
          <a:lstStyle/>
          <a:p>
            <a:r>
              <a:rPr lang="en-US" sz="2400" dirty="0" smtClean="0"/>
              <a:t>New!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13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514600"/>
            <a:ext cx="3227832" cy="3209544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TVRCs assigned to specific schools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Strong connections with high schools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Use of transition referral 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1" y="2514600"/>
            <a:ext cx="3227832" cy="32099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Plans developed within 90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Career exploration may continue after IPE written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Use of Progressive Employment model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75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This Look Like?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392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Stays the Same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3922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514600"/>
            <a:ext cx="3227832" cy="3209544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Attendance at IEP meetings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Student-centered approach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Support for TCEW and Bridge curricula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Aft>
                <a:spcPts val="400"/>
              </a:spcAft>
            </a:pPr>
            <a:endParaRPr lang="en-US" dirty="0" smtClean="0"/>
          </a:p>
          <a:p>
            <a:pPr>
              <a:spcAft>
                <a:spcPts val="400"/>
              </a:spcAf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1" y="2514600"/>
            <a:ext cx="3227832" cy="320998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Increased use of summer employment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Increased consistency of messaging about VR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Development of additional tools to share with schools and families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97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Plan to Implement WIOA in Maine DVR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2020067"/>
            <a:ext cx="6629400" cy="3748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2"/>
                </a:solidFill>
              </a:rPr>
              <a:t>Action</a:t>
            </a:r>
            <a:r>
              <a:rPr lang="en-US" dirty="0">
                <a:solidFill>
                  <a:schemeClr val="tx2"/>
                </a:solidFill>
              </a:rPr>
              <a:t> - </a:t>
            </a:r>
            <a:r>
              <a:rPr lang="en-US" dirty="0" smtClean="0">
                <a:solidFill>
                  <a:schemeClr val="tx2"/>
                </a:solidFill>
              </a:rPr>
              <a:t>DVR will need to: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Develop functional </a:t>
            </a:r>
            <a:r>
              <a:rPr lang="en-US" dirty="0" smtClean="0">
                <a:solidFill>
                  <a:schemeClr val="tx2"/>
                </a:solidFill>
              </a:rPr>
              <a:t>IPEs for adults and transition-age students, including short term plans if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Provide </a:t>
            </a:r>
            <a:r>
              <a:rPr lang="en-US" dirty="0">
                <a:solidFill>
                  <a:schemeClr val="tx2"/>
                </a:solidFill>
              </a:rPr>
              <a:t>training to all </a:t>
            </a:r>
            <a:r>
              <a:rPr lang="en-US" dirty="0" smtClean="0">
                <a:solidFill>
                  <a:schemeClr val="tx2"/>
                </a:solidFill>
              </a:rPr>
              <a:t>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Participate in larger Workforce Development steering committee  to address WIOA 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Increase </a:t>
            </a:r>
            <a:r>
              <a:rPr lang="en-US" dirty="0">
                <a:solidFill>
                  <a:schemeClr val="tx2"/>
                </a:solidFill>
              </a:rPr>
              <a:t>collaboration with partners (Workforce System, SRC, DOE, DHHS,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Determine  how PETS will be provided  and tracked in conjunction with school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Evaluate current fiscal and staff resources to determine unmet needs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15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0" name="Picture 2" descr="C:\Users\clayp\AppData\Local\Microsoft\Windows\Temporary Internet Files\Content.IE5\BDCJTURF\MP90042656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603625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5562600"/>
            <a:ext cx="6400800" cy="47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lv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98C723"/>
              </a:buClr>
              <a:buSzPct val="68000"/>
              <a:defRPr/>
            </a:pPr>
            <a:r>
              <a:rPr lang="en-US" altLang="en-US" sz="800" dirty="0">
                <a:solidFill>
                  <a:prstClr val="black"/>
                </a:solidFill>
                <a:latin typeface="Arial"/>
              </a:rPr>
              <a:t>Maine Department of Labor provides Equal Opportunity in employment and programs. Auxiliary aids and services are available to individuals with disabilities upon request</a:t>
            </a:r>
          </a:p>
          <a:p>
            <a:pPr marL="109537" lv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98C723"/>
              </a:buClr>
              <a:buSzPct val="68000"/>
              <a:defRPr/>
            </a:pPr>
            <a:endParaRPr lang="en-US" alt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1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Betsy Hopkins, Director, Division of Vocational Rehabilitation – </a:t>
            </a:r>
            <a:r>
              <a:rPr lang="en-US" sz="3200" dirty="0" err="1" smtClean="0">
                <a:hlinkClick r:id="rId2"/>
              </a:rPr>
              <a:t>Betsy.Hopkins@Maine.Gov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Phone:  207-623-6745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17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762001"/>
            <a:ext cx="6781799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Today’s Presentation – To Discuss: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81200"/>
            <a:ext cx="6705600" cy="3733800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3200" dirty="0" smtClean="0"/>
              <a:t>Workforce Innovation &amp; Opportunities Act (WIOA) Overview</a:t>
            </a:r>
            <a:endParaRPr lang="en-US" sz="32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3200" dirty="0" smtClean="0"/>
              <a:t>Impacts on VR program: Time to Plan and Services to Transition Age youth.</a:t>
            </a:r>
            <a:endParaRPr lang="en-US" sz="32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3200" dirty="0" smtClean="0"/>
              <a:t>Other impacted partners: DHHS, DOE, Adult Ed, Workforce Development System, Employers as customers.</a:t>
            </a:r>
          </a:p>
          <a:p>
            <a:pPr algn="l"/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2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990601"/>
            <a:ext cx="6254044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WIOA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1752600"/>
            <a:ext cx="6231467" cy="328224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Signed in to law on July 22, 2014 (PL) 113 – 128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Proposed rules to implement WIOA – released in early spring of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Emphasis on career pathways and sector partnerships to promote employment in in-demand industries and occupations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new law takes effect July 1, 2015 except for amendments to the Rehabilitation Act which took effect on the date of enactment.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3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762001"/>
            <a:ext cx="6254044" cy="990599"/>
          </a:xfrm>
        </p:spPr>
        <p:txBody>
          <a:bodyPr/>
          <a:lstStyle/>
          <a:p>
            <a:r>
              <a:rPr lang="en-US" dirty="0"/>
              <a:t>WIOA OVERVIEW,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1752600"/>
            <a:ext cx="6231467" cy="4191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Establishes a Unified State Strategic Plan to ensure integrated services provided across core partners from Department of Education, Adult Education, Adult, Dislocated Worker and Youth, Wagner-Peyser and VR</a:t>
            </a:r>
            <a:r>
              <a:rPr lang="en-US" dirty="0" smtClean="0"/>
              <a:t>. – “No wrong door for services”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Performance measures reported across all partners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Enhanced focus on employer as a customer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Additional System Coordination requirements (Title IV)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Section 511: Limitations on use of subminimum wage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4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5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914400"/>
            <a:ext cx="6254044" cy="1142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WIOA – New Performance Measures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2057400"/>
            <a:ext cx="6231467" cy="297744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WIOA increases accountability </a:t>
            </a:r>
            <a:r>
              <a:rPr lang="en-US" dirty="0" smtClean="0"/>
              <a:t>-  </a:t>
            </a:r>
            <a:r>
              <a:rPr lang="en-US" dirty="0"/>
              <a:t>places stronger emphasis on results through the establishment of common employment outcome measures across core WIOA programs, including the VR program. 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WIOA includes six primary indicators of performance for adults served under programs authorized under the Rehabilitation Act, and six primary indicators for youth served under the Rehabilitation Act.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5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62000"/>
            <a:ext cx="6965245" cy="1295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 </a:t>
            </a:r>
            <a:r>
              <a:rPr lang="en-US" dirty="0"/>
              <a:t>of Measures for </a:t>
            </a:r>
            <a:r>
              <a:rPr lang="en-US" dirty="0" smtClean="0"/>
              <a:t>Adults and Students: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(I) The % of program participants </a:t>
            </a:r>
            <a:r>
              <a:rPr lang="en-US" dirty="0" smtClean="0">
                <a:solidFill>
                  <a:schemeClr val="tx2"/>
                </a:solidFill>
              </a:rPr>
              <a:t>employed second quarter after exit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(II) The % of program participants </a:t>
            </a:r>
            <a:r>
              <a:rPr lang="en-US" dirty="0" smtClean="0">
                <a:solidFill>
                  <a:schemeClr val="tx2"/>
                </a:solidFill>
              </a:rPr>
              <a:t>employed fourth </a:t>
            </a:r>
            <a:r>
              <a:rPr lang="en-US" dirty="0">
                <a:solidFill>
                  <a:schemeClr val="tx2"/>
                </a:solidFill>
              </a:rPr>
              <a:t>quarter after exit;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(III) The median earnings of program participants employed </a:t>
            </a:r>
            <a:r>
              <a:rPr lang="en-US" dirty="0" smtClean="0">
                <a:solidFill>
                  <a:schemeClr val="tx2"/>
                </a:solidFill>
              </a:rPr>
              <a:t>second </a:t>
            </a:r>
            <a:r>
              <a:rPr lang="en-US" dirty="0">
                <a:solidFill>
                  <a:schemeClr val="tx2"/>
                </a:solidFill>
              </a:rPr>
              <a:t>quarter after exit;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(IV) The % of program participants who obtain recognized postsecondary credentials, or a secondary school diploma;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(V) The % of program participants who, during a program year, </a:t>
            </a:r>
            <a:r>
              <a:rPr lang="en-US" dirty="0" smtClean="0">
                <a:solidFill>
                  <a:schemeClr val="tx2"/>
                </a:solidFill>
              </a:rPr>
              <a:t>enroll </a:t>
            </a:r>
            <a:r>
              <a:rPr lang="en-US" dirty="0">
                <a:solidFill>
                  <a:schemeClr val="tx2"/>
                </a:solidFill>
              </a:rPr>
              <a:t>in education or training program that leads to </a:t>
            </a:r>
            <a:r>
              <a:rPr lang="en-US" dirty="0" smtClean="0">
                <a:solidFill>
                  <a:schemeClr val="tx2"/>
                </a:solidFill>
              </a:rPr>
              <a:t>credential </a:t>
            </a:r>
            <a:r>
              <a:rPr lang="en-US" dirty="0">
                <a:solidFill>
                  <a:schemeClr val="tx2"/>
                </a:solidFill>
              </a:rPr>
              <a:t>or employment;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(VI) The indicators of effectiveness in serving employers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6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5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511 – Subminimum Wage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1200"/>
            <a:ext cx="6196405" cy="4191000"/>
          </a:xfrm>
        </p:spPr>
        <p:txBody>
          <a:bodyPr>
            <a:normAutofit fontScale="775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Limits conditions of subminimum wage work for individuals 24 or younger upon completion of each of the following actions: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Has received pre-employment transition </a:t>
            </a:r>
            <a:r>
              <a:rPr lang="en-US" sz="2300" dirty="0" smtClean="0">
                <a:solidFill>
                  <a:schemeClr val="tx2"/>
                </a:solidFill>
              </a:rPr>
              <a:t>services;</a:t>
            </a:r>
            <a:endParaRPr lang="en-US" sz="2300" dirty="0">
              <a:solidFill>
                <a:schemeClr val="tx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Has applied for and been rejected by VR as ineligible for </a:t>
            </a:r>
            <a:r>
              <a:rPr lang="en-US" sz="2300" dirty="0" smtClean="0">
                <a:solidFill>
                  <a:schemeClr val="tx2"/>
                </a:solidFill>
              </a:rPr>
              <a:t>services;</a:t>
            </a:r>
            <a:endParaRPr lang="en-US" sz="2300" dirty="0">
              <a:solidFill>
                <a:schemeClr val="tx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Has been provided career counseling and information and referrals to other public programs that allow the experience of competitive, integrated </a:t>
            </a:r>
            <a:r>
              <a:rPr lang="en-US" sz="2300" dirty="0" smtClean="0">
                <a:solidFill>
                  <a:schemeClr val="tx2"/>
                </a:solidFill>
              </a:rPr>
              <a:t>employment;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</a:rPr>
              <a:t>Has </a:t>
            </a:r>
            <a:r>
              <a:rPr lang="en-US" sz="2300" dirty="0">
                <a:solidFill>
                  <a:schemeClr val="tx2"/>
                </a:solidFill>
              </a:rPr>
              <a:t>been working toward an employment outcome for a reasonable period of time without </a:t>
            </a:r>
            <a:r>
              <a:rPr lang="en-US" sz="2300" dirty="0" smtClean="0">
                <a:solidFill>
                  <a:schemeClr val="tx2"/>
                </a:solidFill>
              </a:rPr>
              <a:t>success;</a:t>
            </a:r>
            <a:endParaRPr lang="en-US" sz="2300" dirty="0">
              <a:solidFill>
                <a:schemeClr val="tx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For those already receiving subminimum wage – reassessment every six months, requirement to provide work readiness and job training services, prohibition of schools from subcontracting with subminimum wage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7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4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VR – Moving to Plan within 90 days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Moving into plans more quickly keeps individuals engaged in the VR program and improves employment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It is “OK” For VR to do assessments within a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It is “OK” to develop a “working” vocational goal when drafting an IPE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Plans can and should be short term if needed.  They can be amended!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8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Innovation and Opportunity Act (WIOA)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j-lt"/>
              </a:rPr>
              <a:t>School to Work – Strengthening Connections in Transition</a:t>
            </a:r>
            <a:endParaRPr lang="en-US" sz="32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78B-3FA3-45EC-89B7-9BE65587A31B}" type="slidenum">
              <a:rPr lang="en-US" smtClean="0">
                <a:solidFill>
                  <a:srgbClr val="465E9C"/>
                </a:solidFill>
              </a:rPr>
              <a:pPr/>
              <a:t>9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21137</TotalTime>
  <Words>916</Words>
  <Application>Microsoft Office PowerPoint</Application>
  <PresentationFormat>On-screen Show (4:3)</PresentationFormat>
  <Paragraphs>132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1_Pushpin</vt:lpstr>
      <vt:lpstr>2_Pushpin</vt:lpstr>
      <vt:lpstr>3_Pushpin</vt:lpstr>
      <vt:lpstr>4_Pushpin</vt:lpstr>
      <vt:lpstr>7_Pushpin</vt:lpstr>
      <vt:lpstr>8_Pushpin</vt:lpstr>
      <vt:lpstr>11_Pushpin</vt:lpstr>
      <vt:lpstr>12_Pushpin</vt:lpstr>
      <vt:lpstr>13_Pushpin</vt:lpstr>
      <vt:lpstr>      Impacts of the Workforce Innovation and Opportunity Act (WIOA) on Individuals with Disabilities </vt:lpstr>
      <vt:lpstr>Purpose of Today’s Presentation – To Discuss:</vt:lpstr>
      <vt:lpstr>WIOA OVERVIEW</vt:lpstr>
      <vt:lpstr>WIOA OVERVIEW, CONT.</vt:lpstr>
      <vt:lpstr>WIOA – New Performance Measures</vt:lpstr>
      <vt:lpstr> Examples of Measures for Adults and Students: </vt:lpstr>
      <vt:lpstr>Section 511 – Subminimum Wage </vt:lpstr>
      <vt:lpstr>VR – Moving to Plan within 90 days </vt:lpstr>
      <vt:lpstr>Workplace Innovation and Opportunity Act (WIOA)</vt:lpstr>
      <vt:lpstr>WIOA</vt:lpstr>
      <vt:lpstr>WIOA</vt:lpstr>
      <vt:lpstr>Coordination and Emphasis on Transition</vt:lpstr>
      <vt:lpstr>What Will This Look Like?</vt:lpstr>
      <vt:lpstr>What Will This Look Like?</vt:lpstr>
      <vt:lpstr>Plan to Implement WIOA in Maine DVR</vt:lpstr>
      <vt:lpstr>Questions?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to Work Transition</dc:title>
  <dc:creator>PCS</dc:creator>
  <cp:lastModifiedBy>Vickey Rand</cp:lastModifiedBy>
  <cp:revision>219</cp:revision>
  <cp:lastPrinted>2015-03-05T16:15:47Z</cp:lastPrinted>
  <dcterms:created xsi:type="dcterms:W3CDTF">2014-08-21T15:07:08Z</dcterms:created>
  <dcterms:modified xsi:type="dcterms:W3CDTF">2015-06-08T12:51:21Z</dcterms:modified>
</cp:coreProperties>
</file>